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18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53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718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8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1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27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5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7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69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832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7917-EAB7-41DA-9F34-A5AE0EC498F3}" type="datetimeFigureOut">
              <a:rPr lang="es-MX" smtClean="0"/>
              <a:t>04/07/2013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6952D-5C42-46CC-ABB9-63A449683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00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2 Grupo"/>
          <p:cNvGrpSpPr>
            <a:grpSpLocks/>
          </p:cNvGrpSpPr>
          <p:nvPr/>
        </p:nvGrpSpPr>
        <p:grpSpPr>
          <a:xfrm>
            <a:off x="395536" y="429069"/>
            <a:ext cx="8496944" cy="5712504"/>
            <a:chOff x="0" y="184149"/>
            <a:chExt cx="9805712" cy="6316664"/>
          </a:xfrm>
        </p:grpSpPr>
        <p:sp>
          <p:nvSpPr>
            <p:cNvPr id="6" name="Text Box 60"/>
            <p:cNvSpPr txBox="1">
              <a:spLocks noChangeArrowheads="1"/>
            </p:cNvSpPr>
            <p:nvPr/>
          </p:nvSpPr>
          <p:spPr bwMode="auto">
            <a:xfrm>
              <a:off x="71439" y="184149"/>
              <a:ext cx="8001846" cy="590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es-ES" sz="2400" b="1" kern="1200">
                  <a:solidFill>
                    <a:srgbClr val="000000"/>
                  </a:solidFill>
                  <a:effectLst/>
                  <a:latin typeface="Trebuchet MS"/>
                  <a:ea typeface="Times New Roman"/>
                  <a:cs typeface="Times New Roman"/>
                </a:rPr>
                <a:t>Flujograma de Dictamen  Técnico</a:t>
              </a:r>
              <a:endParaRPr lang="es-MX" sz="120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10" name="62 Grupo"/>
            <p:cNvGrpSpPr/>
            <p:nvPr/>
          </p:nvGrpSpPr>
          <p:grpSpPr>
            <a:xfrm>
              <a:off x="457192" y="861959"/>
              <a:ext cx="9348520" cy="5638854"/>
              <a:chOff x="457192" y="861959"/>
              <a:chExt cx="9348520" cy="5638854"/>
            </a:xfrm>
          </p:grpSpPr>
          <p:sp>
            <p:nvSpPr>
              <p:cNvPr id="11" name="Rectangle 48"/>
              <p:cNvSpPr>
                <a:spLocks noChangeArrowheads="1"/>
              </p:cNvSpPr>
              <p:nvPr/>
            </p:nvSpPr>
            <p:spPr bwMode="auto">
              <a:xfrm>
                <a:off x="7683500" y="3157444"/>
                <a:ext cx="1304270" cy="531615"/>
              </a:xfrm>
              <a:prstGeom prst="rect">
                <a:avLst/>
              </a:prstGeom>
              <a:solidFill>
                <a:srgbClr val="FF9900"/>
              </a:solidFill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fontAlgn="base">
                  <a:spcAft>
                    <a:spcPts val="0"/>
                  </a:spcAft>
                </a:pPr>
                <a:r>
                  <a:rPr lang="es-MX" sz="900" b="1" kern="1200">
                    <a:solidFill>
                      <a:srgbClr val="FFFFFF"/>
                    </a:solidFill>
                    <a:effectLst/>
                    <a:latin typeface="Trebuchet MS"/>
                    <a:ea typeface="Times New Roman"/>
                    <a:cs typeface="Times New Roman"/>
                  </a:rPr>
                  <a:t>Analiza</a:t>
                </a:r>
                <a:endParaRPr lang="es-MX" sz="1200">
                  <a:effectLst/>
                  <a:latin typeface="Times New Roman"/>
                  <a:ea typeface="Times New Roman"/>
                </a:endParaRPr>
              </a:p>
              <a:p>
                <a:pPr algn="ctr" fontAlgn="base">
                  <a:spcAft>
                    <a:spcPts val="0"/>
                  </a:spcAft>
                </a:pPr>
                <a:r>
                  <a:rPr lang="es-MX" sz="900" b="1" kern="1200">
                    <a:solidFill>
                      <a:srgbClr val="FFFFFF"/>
                    </a:solidFill>
                    <a:effectLst/>
                    <a:latin typeface="Trebuchet MS"/>
                    <a:ea typeface="Times New Roman"/>
                    <a:cs typeface="Times New Roman"/>
                  </a:rPr>
                  <a:t>Requisición</a:t>
                </a:r>
                <a:endParaRPr lang="es-MX" sz="1200">
                  <a:effectLst/>
                  <a:latin typeface="Times New Roman"/>
                  <a:ea typeface="Times New Roman"/>
                </a:endParaRPr>
              </a:p>
              <a:p>
                <a:pPr algn="ctr" fontAlgn="base">
                  <a:spcAft>
                    <a:spcPts val="0"/>
                  </a:spcAft>
                </a:pPr>
                <a:r>
                  <a:rPr lang="es-MX" sz="900" b="1" kern="1200">
                    <a:solidFill>
                      <a:srgbClr val="FFFFFF"/>
                    </a:solidFill>
                    <a:effectLst/>
                    <a:latin typeface="Trebuchet MS"/>
                    <a:ea typeface="Times New Roman"/>
                    <a:cs typeface="Times New Roman"/>
                  </a:rPr>
                  <a:t>de Compras</a:t>
                </a:r>
                <a:endParaRPr lang="es-MX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2" name="Rectangle 50"/>
              <p:cNvSpPr>
                <a:spLocks noChangeArrowheads="1"/>
              </p:cNvSpPr>
              <p:nvPr/>
            </p:nvSpPr>
            <p:spPr bwMode="auto">
              <a:xfrm>
                <a:off x="7683500" y="4032123"/>
                <a:ext cx="1163905" cy="534088"/>
              </a:xfrm>
              <a:prstGeom prst="rect">
                <a:avLst/>
              </a:prstGeom>
              <a:solidFill>
                <a:srgbClr val="FF9900"/>
              </a:solidFill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fontAlgn="base">
                  <a:spcAft>
                    <a:spcPts val="0"/>
                  </a:spcAft>
                </a:pPr>
                <a:r>
                  <a:rPr lang="es-MX" sz="900" b="1" kern="1200">
                    <a:solidFill>
                      <a:srgbClr val="FFFFFF"/>
                    </a:solidFill>
                    <a:effectLst/>
                    <a:latin typeface="Trebuchet MS"/>
                    <a:ea typeface="Times New Roman"/>
                    <a:cs typeface="Times New Roman"/>
                  </a:rPr>
                  <a:t>Procede</a:t>
                </a:r>
                <a:endParaRPr lang="es-MX" sz="1200">
                  <a:effectLst/>
                  <a:latin typeface="Times New Roman"/>
                  <a:ea typeface="Times New Roman"/>
                </a:endParaRPr>
              </a:p>
              <a:p>
                <a:pPr algn="ctr" fontAlgn="base">
                  <a:spcAft>
                    <a:spcPts val="0"/>
                  </a:spcAft>
                </a:pPr>
                <a:r>
                  <a:rPr lang="es-MX" sz="900" b="1" kern="1200">
                    <a:solidFill>
                      <a:srgbClr val="FFFFFF"/>
                    </a:solidFill>
                    <a:effectLst/>
                    <a:latin typeface="Trebuchet MS"/>
                    <a:ea typeface="Times New Roman"/>
                    <a:cs typeface="Times New Roman"/>
                  </a:rPr>
                  <a:t>la Compra</a:t>
                </a:r>
                <a:endParaRPr lang="es-MX" sz="12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13" name="61 Grupo"/>
              <p:cNvGrpSpPr/>
              <p:nvPr/>
            </p:nvGrpSpPr>
            <p:grpSpPr>
              <a:xfrm>
                <a:off x="457192" y="861959"/>
                <a:ext cx="9348520" cy="5638854"/>
                <a:chOff x="457192" y="861959"/>
                <a:chExt cx="9348520" cy="5638854"/>
              </a:xfrm>
            </p:grpSpPr>
            <p:sp>
              <p:nvSpPr>
                <p:cNvPr id="15" name="Rectangle 3"/>
                <p:cNvSpPr>
                  <a:spLocks noChangeArrowheads="1"/>
                </p:cNvSpPr>
                <p:nvPr/>
              </p:nvSpPr>
              <p:spPr bwMode="auto">
                <a:xfrm>
                  <a:off x="3743336" y="1471634"/>
                  <a:ext cx="1522413" cy="381000"/>
                </a:xfrm>
                <a:prstGeom prst="rect">
                  <a:avLst/>
                </a:prstGeom>
                <a:solidFill>
                  <a:srgbClr val="FFCC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Recibe la Solicitud de Dictamen Técnico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6" name="AutoShape 4"/>
                <p:cNvSpPr>
                  <a:spLocks noChangeArrowheads="1"/>
                </p:cNvSpPr>
                <p:nvPr/>
              </p:nvSpPr>
              <p:spPr bwMode="auto">
                <a:xfrm>
                  <a:off x="3743265" y="2638352"/>
                  <a:ext cx="3071644" cy="965973"/>
                </a:xfrm>
                <a:prstGeom prst="flowChartDecision">
                  <a:avLst/>
                </a:prstGeom>
                <a:solidFill>
                  <a:srgbClr val="C000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ES" sz="11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¿Cumple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ES" sz="11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Estándares?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" name="AutoShape 5"/>
                <p:cNvSpPr>
                  <a:spLocks noChangeArrowheads="1"/>
                </p:cNvSpPr>
                <p:nvPr/>
              </p:nvSpPr>
              <p:spPr bwMode="auto">
                <a:xfrm>
                  <a:off x="3903601" y="3828941"/>
                  <a:ext cx="2946644" cy="814317"/>
                </a:xfrm>
                <a:prstGeom prst="flowChartDecision">
                  <a:avLst/>
                </a:prstGeom>
                <a:solidFill>
                  <a:srgbClr val="C000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ES" sz="8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¿Tiene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ES" sz="8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Observaciones?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" name="AutoShape 6"/>
                <p:cNvSpPr>
                  <a:spLocks noChangeArrowheads="1"/>
                </p:cNvSpPr>
                <p:nvPr/>
              </p:nvSpPr>
              <p:spPr bwMode="auto">
                <a:xfrm>
                  <a:off x="900097" y="1423961"/>
                  <a:ext cx="894934" cy="18724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2D05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Inicio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9" name="AutoShape 7"/>
                <p:cNvSpPr>
                  <a:spLocks noChangeArrowheads="1"/>
                </p:cNvSpPr>
                <p:nvPr/>
              </p:nvSpPr>
              <p:spPr bwMode="auto">
                <a:xfrm>
                  <a:off x="603238" y="2538322"/>
                  <a:ext cx="1569789" cy="939733"/>
                </a:xfrm>
                <a:prstGeom prst="flowChartMultidocumen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Solicitud de 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Dictamen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ES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Técnico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0" name="Rectangle 9"/>
                <p:cNvSpPr>
                  <a:spLocks noChangeArrowheads="1"/>
                </p:cNvSpPr>
                <p:nvPr/>
              </p:nvSpPr>
              <p:spPr bwMode="auto">
                <a:xfrm>
                  <a:off x="3895664" y="2098623"/>
                  <a:ext cx="1617787" cy="355234"/>
                </a:xfrm>
                <a:prstGeom prst="rect">
                  <a:avLst/>
                </a:prstGeom>
                <a:solidFill>
                  <a:srgbClr val="FF99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Verifica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documentación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1" name="AutoShape 10"/>
                <p:cNvSpPr>
                  <a:spLocks noChangeArrowheads="1"/>
                </p:cNvSpPr>
                <p:nvPr/>
              </p:nvSpPr>
              <p:spPr bwMode="auto">
                <a:xfrm>
                  <a:off x="2343002" y="2949363"/>
                  <a:ext cx="1339341" cy="344344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No procede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la solicitud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2" name="AutoShape 11"/>
                <p:cNvSpPr>
                  <a:spLocks noChangeArrowheads="1"/>
                </p:cNvSpPr>
                <p:nvPr/>
              </p:nvSpPr>
              <p:spPr bwMode="auto">
                <a:xfrm>
                  <a:off x="3358936" y="2843009"/>
                  <a:ext cx="616323" cy="228344"/>
                </a:xfrm>
                <a:prstGeom prst="flowChartAlternateProcess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No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3" name="AutoShape 12"/>
                <p:cNvSpPr>
                  <a:spLocks noChangeArrowheads="1"/>
                </p:cNvSpPr>
                <p:nvPr/>
              </p:nvSpPr>
              <p:spPr bwMode="auto">
                <a:xfrm>
                  <a:off x="4143297" y="3605081"/>
                  <a:ext cx="526341" cy="229257"/>
                </a:xfrm>
                <a:prstGeom prst="flowChartAlternateProcess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Si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2285957" y="3540018"/>
                  <a:ext cx="1634180" cy="323914"/>
                </a:xfrm>
                <a:prstGeom prst="rect">
                  <a:avLst/>
                </a:prstGeom>
                <a:solidFill>
                  <a:srgbClr val="FF99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Se informa al 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área solicitante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5" name="AutoShape 14"/>
                <p:cNvSpPr>
                  <a:spLocks noChangeArrowheads="1"/>
                </p:cNvSpPr>
                <p:nvPr/>
              </p:nvSpPr>
              <p:spPr bwMode="auto">
                <a:xfrm>
                  <a:off x="2405018" y="4033711"/>
                  <a:ext cx="899166" cy="22834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2D05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Inicio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26" name="AutoShape 15"/>
                <p:cNvCxnSpPr>
                  <a:cxnSpLocks noChangeShapeType="1"/>
                  <a:endCxn id="21" idx="3"/>
                </p:cNvCxnSpPr>
                <p:nvPr/>
              </p:nvCxnSpPr>
              <p:spPr bwMode="auto">
                <a:xfrm rot="10800000">
                  <a:off x="3292475" y="3122613"/>
                  <a:ext cx="450850" cy="1587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27" name="AutoShape 16"/>
                <p:cNvSpPr>
                  <a:spLocks noChangeArrowheads="1"/>
                </p:cNvSpPr>
                <p:nvPr/>
              </p:nvSpPr>
              <p:spPr bwMode="auto">
                <a:xfrm>
                  <a:off x="4238356" y="4595474"/>
                  <a:ext cx="519185" cy="217384"/>
                </a:xfrm>
                <a:prstGeom prst="flowChartAlternateProcess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Si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8" name="Rectangle 17"/>
                <p:cNvSpPr>
                  <a:spLocks noChangeArrowheads="1"/>
                </p:cNvSpPr>
                <p:nvPr/>
              </p:nvSpPr>
              <p:spPr bwMode="auto">
                <a:xfrm>
                  <a:off x="3894076" y="4900452"/>
                  <a:ext cx="1539920" cy="393972"/>
                </a:xfrm>
                <a:prstGeom prst="rect">
                  <a:avLst/>
                </a:prstGeom>
                <a:solidFill>
                  <a:srgbClr val="FF99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Emite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Observaciones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9" name="Rectangle 18"/>
                <p:cNvSpPr>
                  <a:spLocks noChangeArrowheads="1"/>
                </p:cNvSpPr>
                <p:nvPr/>
              </p:nvSpPr>
              <p:spPr bwMode="auto">
                <a:xfrm>
                  <a:off x="744523" y="5343348"/>
                  <a:ext cx="1816553" cy="395620"/>
                </a:xfrm>
                <a:prstGeom prst="rect">
                  <a:avLst/>
                </a:prstGeom>
                <a:solidFill>
                  <a:srgbClr val="FF99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Solventa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Observaciones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0" name="Rectangle 19"/>
                <p:cNvSpPr>
                  <a:spLocks noChangeArrowheads="1"/>
                </p:cNvSpPr>
                <p:nvPr/>
              </p:nvSpPr>
              <p:spPr bwMode="auto">
                <a:xfrm>
                  <a:off x="3894076" y="5560828"/>
                  <a:ext cx="1093210" cy="474744"/>
                </a:xfrm>
                <a:prstGeom prst="rect">
                  <a:avLst/>
                </a:prstGeom>
                <a:solidFill>
                  <a:srgbClr val="FF99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Emite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Anuencia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Técnica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31" name="AutoShape 20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2633663" y="4538663"/>
                  <a:ext cx="60325" cy="2460625"/>
                </a:xfrm>
                <a:prstGeom prst="bentConnector2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sp>
              <p:nvSpPr>
                <p:cNvPr id="32" name="AutoShape 21"/>
                <p:cNvSpPr>
                  <a:spLocks noChangeArrowheads="1"/>
                </p:cNvSpPr>
                <p:nvPr/>
              </p:nvSpPr>
              <p:spPr bwMode="auto">
                <a:xfrm>
                  <a:off x="4316344" y="6213265"/>
                  <a:ext cx="429292" cy="211203"/>
                </a:xfrm>
                <a:prstGeom prst="flowChartOffpageConnector">
                  <a:avLst/>
                </a:prstGeom>
                <a:solidFill>
                  <a:srgbClr val="00B05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B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57192" y="861986"/>
                  <a:ext cx="2445634" cy="4541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fontAlgn="base">
                    <a:spcBef>
                      <a:spcPts val="335"/>
                    </a:spcBef>
                    <a:spcAft>
                      <a:spcPts val="0"/>
                    </a:spcAft>
                  </a:pPr>
                  <a:r>
                    <a:rPr lang="es-MX" sz="14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Área Solicitante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132976" y="861986"/>
                  <a:ext cx="751004" cy="4541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fontAlgn="base">
                    <a:spcBef>
                      <a:spcPts val="335"/>
                    </a:spcBef>
                    <a:spcAft>
                      <a:spcPts val="0"/>
                    </a:spcAft>
                  </a:pPr>
                  <a:r>
                    <a:rPr lang="es-MX" sz="14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DIT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35" name="AutoShape 24"/>
                <p:cNvCxnSpPr>
                  <a:cxnSpLocks noChangeShapeType="1"/>
                  <a:stCxn id="21" idx="2"/>
                </p:cNvCxnSpPr>
                <p:nvPr/>
              </p:nvCxnSpPr>
              <p:spPr bwMode="auto">
                <a:xfrm>
                  <a:off x="2817813" y="3294063"/>
                  <a:ext cx="0" cy="24606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6" name="AutoShape 25"/>
                <p:cNvCxnSpPr>
                  <a:cxnSpLocks noChangeShapeType="1"/>
                </p:cNvCxnSpPr>
                <p:nvPr/>
              </p:nvCxnSpPr>
              <p:spPr bwMode="auto">
                <a:xfrm flipH="1">
                  <a:off x="2816225" y="3863975"/>
                  <a:ext cx="1588" cy="1698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7" name="Line 26"/>
                <p:cNvCxnSpPr/>
                <p:nvPr/>
              </p:nvCxnSpPr>
              <p:spPr bwMode="auto">
                <a:xfrm>
                  <a:off x="2209800" y="1090613"/>
                  <a:ext cx="0" cy="5410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38" name="Line 27"/>
                <p:cNvCxnSpPr/>
                <p:nvPr/>
              </p:nvCxnSpPr>
              <p:spPr bwMode="auto">
                <a:xfrm>
                  <a:off x="7543800" y="1090613"/>
                  <a:ext cx="0" cy="5410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sp>
              <p:nvSpPr>
                <p:cNvPr id="3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867026" y="861959"/>
                  <a:ext cx="1676186" cy="550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s-MX" sz="1100">
                      <a:effectLst/>
                      <a:latin typeface="Calibri"/>
                      <a:ea typeface="Times New Roman"/>
                      <a:cs typeface="Times New Roman"/>
                    </a:rPr>
                    <a:t> </a:t>
                  </a:r>
                  <a:endParaRPr lang="es-MX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4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724098" y="1217533"/>
                  <a:ext cx="442610" cy="550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s-MX" sz="1100">
                      <a:effectLst/>
                      <a:latin typeface="Calibri"/>
                      <a:ea typeface="Times New Roman"/>
                      <a:cs typeface="Times New Roman"/>
                    </a:rPr>
                    <a:t> </a:t>
                  </a:r>
                  <a:endParaRPr lang="es-MX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41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270042" y="3173182"/>
                  <a:ext cx="1498936" cy="4541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fontAlgn="base">
                    <a:spcBef>
                      <a:spcPts val="335"/>
                    </a:spcBef>
                    <a:spcAft>
                      <a:spcPts val="0"/>
                    </a:spcAft>
                  </a:pPr>
                  <a:r>
                    <a:rPr lang="es-MX" sz="14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SECOTAB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2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575089" y="6019576"/>
                  <a:ext cx="1684382" cy="3033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es-ES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C.C.P. SECOTAB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43" name="AutoShape 3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382294" y="1975644"/>
                  <a:ext cx="246062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4" name="AutoShape 3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414044" y="2547144"/>
                  <a:ext cx="184150" cy="15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5" name="AutoShape 36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415632" y="6125369"/>
                  <a:ext cx="177800" cy="1587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46" name="Rectangle 37"/>
                <p:cNvSpPr>
                  <a:spLocks noChangeArrowheads="1"/>
                </p:cNvSpPr>
                <p:nvPr/>
              </p:nvSpPr>
              <p:spPr bwMode="auto">
                <a:xfrm>
                  <a:off x="5970588" y="1471634"/>
                  <a:ext cx="1522412" cy="533400"/>
                </a:xfrm>
                <a:prstGeom prst="rect">
                  <a:avLst/>
                </a:prstGeom>
                <a:solidFill>
                  <a:srgbClr val="FFCC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ES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C.C.P.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ES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SECOTAB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7" name="Rectangle 38"/>
                <p:cNvSpPr>
                  <a:spLocks noChangeArrowheads="1"/>
                </p:cNvSpPr>
                <p:nvPr/>
              </p:nvSpPr>
              <p:spPr bwMode="auto">
                <a:xfrm>
                  <a:off x="5970207" y="2233476"/>
                  <a:ext cx="1669015" cy="609915"/>
                </a:xfrm>
                <a:prstGeom prst="rect">
                  <a:avLst/>
                </a:prstGeom>
                <a:solidFill>
                  <a:srgbClr val="FF99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es-ES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C.C.P. SECOTAB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48" name="AutoShape 39"/>
                <p:cNvCxnSpPr>
                  <a:cxnSpLocks noChangeShapeType="1"/>
                </p:cNvCxnSpPr>
                <p:nvPr/>
              </p:nvCxnSpPr>
              <p:spPr bwMode="auto">
                <a:xfrm>
                  <a:off x="6732588" y="2005013"/>
                  <a:ext cx="0" cy="22860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9" name="AutoShape 40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5287963" y="2198688"/>
                  <a:ext cx="800100" cy="2089150"/>
                </a:xfrm>
                <a:prstGeom prst="bentConnector2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sp>
              <p:nvSpPr>
                <p:cNvPr id="50" name="AutoShape 41"/>
                <p:cNvSpPr>
                  <a:spLocks noChangeArrowheads="1"/>
                </p:cNvSpPr>
                <p:nvPr/>
              </p:nvSpPr>
              <p:spPr bwMode="auto">
                <a:xfrm>
                  <a:off x="5014290" y="3985626"/>
                  <a:ext cx="3429249" cy="228344"/>
                </a:xfrm>
                <a:prstGeom prst="flowChartAlternateProcess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Recibe Copia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de la Solicitud de Dictamen Técnico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1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4643142" y="4354191"/>
                  <a:ext cx="1223328" cy="9923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Convalidación de 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Especificaciones 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Técnicas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2" name="Rectangle 43"/>
                <p:cNvSpPr>
                  <a:spLocks noChangeArrowheads="1"/>
                </p:cNvSpPr>
                <p:nvPr/>
              </p:nvSpPr>
              <p:spPr bwMode="auto">
                <a:xfrm>
                  <a:off x="5516225" y="4062135"/>
                  <a:ext cx="573756" cy="323914"/>
                </a:xfrm>
                <a:prstGeom prst="rect">
                  <a:avLst/>
                </a:prstGeom>
                <a:solidFill>
                  <a:srgbClr val="FF99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No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53" name="AutoShape 44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393406" y="3717132"/>
                  <a:ext cx="223837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54" name="AutoShape 45"/>
                <p:cNvCxnSpPr>
                  <a:cxnSpLocks noChangeShapeType="1"/>
                </p:cNvCxnSpPr>
                <p:nvPr/>
              </p:nvCxnSpPr>
              <p:spPr bwMode="auto">
                <a:xfrm flipV="1">
                  <a:off x="5391150" y="4224338"/>
                  <a:ext cx="125413" cy="1270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55" name="AutoShape 46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1433513" y="5097463"/>
                  <a:ext cx="2460625" cy="246062"/>
                </a:xfrm>
                <a:prstGeom prst="bentConnector2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sp>
              <p:nvSpPr>
                <p:cNvPr id="56" name="AutoShape 47"/>
                <p:cNvSpPr>
                  <a:spLocks noChangeArrowheads="1"/>
                </p:cNvSpPr>
                <p:nvPr/>
              </p:nvSpPr>
              <p:spPr bwMode="auto">
                <a:xfrm>
                  <a:off x="8181454" y="2766832"/>
                  <a:ext cx="1076817" cy="228717"/>
                </a:xfrm>
                <a:prstGeom prst="flowChartOffpageConnector">
                  <a:avLst/>
                </a:prstGeom>
                <a:solidFill>
                  <a:srgbClr val="00B05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ES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C.C.P. 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ES" sz="900" b="1" kern="1200">
                      <a:solidFill>
                        <a:srgbClr val="000000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SECOTAB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57" name="AutoShape 49"/>
                <p:cNvCxnSpPr>
                  <a:cxnSpLocks noChangeShapeType="1"/>
                </p:cNvCxnSpPr>
                <p:nvPr/>
              </p:nvCxnSpPr>
              <p:spPr bwMode="auto">
                <a:xfrm>
                  <a:off x="8369300" y="2995613"/>
                  <a:ext cx="0" cy="16192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58" name="AutoShape 51"/>
                <p:cNvSpPr>
                  <a:spLocks noChangeArrowheads="1"/>
                </p:cNvSpPr>
                <p:nvPr/>
              </p:nvSpPr>
              <p:spPr bwMode="auto">
                <a:xfrm>
                  <a:off x="8144450" y="4774517"/>
                  <a:ext cx="1661262" cy="229260"/>
                </a:xfrm>
                <a:prstGeom prst="flowChartAlternateProcess">
                  <a:avLst/>
                </a:prstGeom>
                <a:solidFill>
                  <a:srgbClr val="FF00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Se informa al 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es-MX" sz="9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área solicitante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59" name="AutoShape 52"/>
                <p:cNvCxnSpPr>
                  <a:cxnSpLocks noChangeShapeType="1"/>
                </p:cNvCxnSpPr>
                <p:nvPr/>
              </p:nvCxnSpPr>
              <p:spPr bwMode="auto">
                <a:xfrm>
                  <a:off x="8369300" y="3689350"/>
                  <a:ext cx="0" cy="34290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0" name="AutoShape 53"/>
                <p:cNvCxnSpPr>
                  <a:cxnSpLocks noChangeShapeType="1"/>
                </p:cNvCxnSpPr>
                <p:nvPr/>
              </p:nvCxnSpPr>
              <p:spPr bwMode="auto">
                <a:xfrm>
                  <a:off x="8369300" y="4565650"/>
                  <a:ext cx="0" cy="20955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1" name="AutoShape 54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837113" y="4662488"/>
                  <a:ext cx="1412875" cy="860425"/>
                </a:xfrm>
                <a:prstGeom prst="bentConnector2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62" name="Line 55"/>
                <p:cNvCxnSpPr/>
                <p:nvPr/>
              </p:nvCxnSpPr>
              <p:spPr bwMode="auto">
                <a:xfrm>
                  <a:off x="5918200" y="1077913"/>
                  <a:ext cx="0" cy="5410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63" name="AutoShape 56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1182688" y="1719263"/>
                  <a:ext cx="219075" cy="3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4" name="AutoShape 57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51050" y="1471613"/>
                  <a:ext cx="2178050" cy="636587"/>
                </a:xfrm>
                <a:prstGeom prst="bentConnector4">
                  <a:avLst>
                    <a:gd name="adj1" fmla="val 32509"/>
                    <a:gd name="adj2" fmla="val 153861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65" name="AutoShape 58"/>
                <p:cNvCxnSpPr>
                  <a:cxnSpLocks noChangeShapeType="1"/>
                </p:cNvCxnSpPr>
                <p:nvPr/>
              </p:nvCxnSpPr>
              <p:spPr bwMode="auto">
                <a:xfrm rot="5400000" flipV="1">
                  <a:off x="5480050" y="220663"/>
                  <a:ext cx="1587" cy="2503488"/>
                </a:xfrm>
                <a:prstGeom prst="bentConnector3">
                  <a:avLst>
                    <a:gd name="adj1" fmla="val -21300009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66" name="AutoShape 59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375944" y="4771232"/>
                  <a:ext cx="257175" cy="1587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67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7756258" y="938154"/>
                  <a:ext cx="444659" cy="341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B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" name="Rectangle 8"/>
                <p:cNvSpPr>
                  <a:spLocks noChangeArrowheads="1"/>
                </p:cNvSpPr>
                <p:nvPr/>
              </p:nvSpPr>
              <p:spPr bwMode="auto">
                <a:xfrm>
                  <a:off x="482249" y="1830282"/>
                  <a:ext cx="627033" cy="555517"/>
                </a:xfrm>
                <a:prstGeom prst="rect">
                  <a:avLst/>
                </a:prstGeom>
                <a:solidFill>
                  <a:srgbClr val="FF9900"/>
                </a:solidFill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s-MX" sz="1100" b="1" kern="1200">
                      <a:solidFill>
                        <a:srgbClr val="FFFFFF"/>
                      </a:solidFill>
                      <a:effectLst/>
                      <a:latin typeface="Trebuchet MS"/>
                      <a:ea typeface="Times New Roman"/>
                      <a:cs typeface="Times New Roman"/>
                    </a:rPr>
                    <a:t>Fin</a:t>
                  </a:r>
                  <a:endParaRPr lang="es-MX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cxnSp>
          <p:nvCxnSpPr>
            <p:cNvPr id="8" name="Line 61"/>
            <p:cNvCxnSpPr/>
            <p:nvPr/>
          </p:nvCxnSpPr>
          <p:spPr bwMode="auto">
            <a:xfrm>
              <a:off x="0" y="636588"/>
              <a:ext cx="6643688" cy="635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238333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7 Grupo"/>
          <p:cNvGrpSpPr/>
          <p:nvPr/>
        </p:nvGrpSpPr>
        <p:grpSpPr>
          <a:xfrm>
            <a:off x="971600" y="464254"/>
            <a:ext cx="7920880" cy="5413018"/>
            <a:chOff x="827584" y="539388"/>
            <a:chExt cx="7920880" cy="5413018"/>
          </a:xfrm>
        </p:grpSpPr>
        <p:pic>
          <p:nvPicPr>
            <p:cNvPr id="2050" name="Objeto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99" r="-69" b="-1038"/>
            <a:stretch>
              <a:fillRect/>
            </a:stretch>
          </p:blipFill>
          <p:spPr bwMode="auto">
            <a:xfrm>
              <a:off x="827584" y="539388"/>
              <a:ext cx="7920880" cy="5413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3 CuadroTexto"/>
            <p:cNvSpPr txBox="1"/>
            <p:nvPr/>
          </p:nvSpPr>
          <p:spPr>
            <a:xfrm>
              <a:off x="6660232" y="587950"/>
              <a:ext cx="2088232" cy="53679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s-MX" dirty="0"/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4211960" y="992451"/>
              <a:ext cx="864097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MX" sz="1400" b="1" dirty="0" smtClean="0">
                  <a:latin typeface="Century Gothic" pitchFamily="34" charset="0"/>
                </a:rPr>
                <a:t>DGTIC</a:t>
              </a:r>
              <a:endParaRPr lang="es-MX" sz="1400" b="1" dirty="0">
                <a:latin typeface="Century Gothic" pitchFamily="34" charset="0"/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971600" y="5229200"/>
              <a:ext cx="504056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474703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90</Words>
  <Application>Microsoft Office PowerPoint</Application>
  <PresentationFormat>Presentación en pantalla (4:3)</PresentationFormat>
  <Paragraphs>55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Ramón Landero Gómez</dc:creator>
  <cp:lastModifiedBy>Ramón Landero Gómez</cp:lastModifiedBy>
  <cp:revision>5</cp:revision>
  <cp:lastPrinted>2013-07-04T20:15:37Z</cp:lastPrinted>
  <dcterms:created xsi:type="dcterms:W3CDTF">2013-07-04T19:25:22Z</dcterms:created>
  <dcterms:modified xsi:type="dcterms:W3CDTF">2013-07-04T20:24:23Z</dcterms:modified>
</cp:coreProperties>
</file>